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67" r:id="rId15"/>
    <p:sldId id="270" r:id="rId16"/>
    <p:sldId id="271" r:id="rId17"/>
    <p:sldId id="27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  <a:srgbClr val="993300"/>
    <a:srgbClr val="F6FC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59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610A2C-2BAA-4BE9-A41A-E647469690C4}" type="doc">
      <dgm:prSet loTypeId="urn:microsoft.com/office/officeart/2005/8/layout/vList5" loCatId="list" qsTypeId="urn:microsoft.com/office/officeart/2005/8/quickstyle/3d3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FC2607BF-BC46-4CAF-8DDC-178E46BDB75F}">
      <dgm:prSet phldrT="[Текст]" custT="1"/>
      <dgm:spPr>
        <a:solidFill>
          <a:srgbClr val="CC6600"/>
        </a:solidFill>
      </dgm:spPr>
      <dgm:t>
        <a:bodyPr/>
        <a:lstStyle/>
        <a:p>
          <a:pPr algn="l"/>
          <a:r>
            <a:rPr lang="ru-RU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1.</a:t>
          </a:r>
          <a:r>
            <a:rPr lang="ru-RU" sz="1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Медицинскому работнику (осмотр и фиксация в медицинской документации)</a:t>
          </a:r>
          <a:endParaRPr lang="ru-RU" sz="16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227EE17-CA40-474C-B8C1-8D05C74119AA}" type="parTrans" cxnId="{CA5B6C33-E880-4EF7-929F-294C71BF0B76}">
      <dgm:prSet/>
      <dgm:spPr/>
      <dgm:t>
        <a:bodyPr/>
        <a:lstStyle/>
        <a:p>
          <a:endParaRPr lang="ru-RU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411BA93-CE9B-47F8-B895-4AFC4F235C43}" type="sibTrans" cxnId="{CA5B6C33-E880-4EF7-929F-294C71BF0B76}">
      <dgm:prSet/>
      <dgm:spPr/>
      <dgm:t>
        <a:bodyPr/>
        <a:lstStyle/>
        <a:p>
          <a:endParaRPr lang="ru-RU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3CA7A7C-B0CB-4448-8941-3C1F0D245D46}">
      <dgm:prSet phldrT="[Текст]" custT="1"/>
      <dgm:spPr>
        <a:solidFill>
          <a:srgbClr val="CC6600"/>
        </a:solidFill>
      </dgm:spPr>
      <dgm:t>
        <a:bodyPr/>
        <a:lstStyle/>
        <a:p>
          <a:pPr algn="l"/>
          <a:r>
            <a: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</a:t>
          </a:r>
          <a:r>
            <a:rPr lang="ru-RU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 Направление служебной записки директору школы (с подробным описанием состояния ребенка)</a:t>
          </a:r>
          <a:endParaRPr lang="ru-RU" sz="1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0B4B85B-D3CB-481E-BA51-D3B093D96FF5}" type="parTrans" cxnId="{98D2041F-B403-479F-B3E4-D73E857850ED}">
      <dgm:prSet/>
      <dgm:spPr/>
      <dgm:t>
        <a:bodyPr/>
        <a:lstStyle/>
        <a:p>
          <a:endParaRPr lang="ru-RU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B947F78-A567-4FC1-B6E3-3153BE4206AE}" type="sibTrans" cxnId="{98D2041F-B403-479F-B3E4-D73E857850ED}">
      <dgm:prSet/>
      <dgm:spPr/>
      <dgm:t>
        <a:bodyPr/>
        <a:lstStyle/>
        <a:p>
          <a:endParaRPr lang="ru-RU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AA9FE65-9825-428C-8153-8410107DAD4D}">
      <dgm:prSet phldrT="[Текст]" custT="1"/>
      <dgm:spPr>
        <a:solidFill>
          <a:srgbClr val="CC6600"/>
        </a:solidFill>
      </dgm:spPr>
      <dgm:t>
        <a:bodyPr/>
        <a:lstStyle/>
        <a:p>
          <a:pPr algn="l"/>
          <a:r>
            <a: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4. </a:t>
          </a:r>
          <a:r>
            <a:rPr lang="ru-RU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Планировать свои действия совместно с сотрудниками органа опеки или полиции.</a:t>
          </a:r>
          <a:endParaRPr lang="ru-RU" sz="1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E180DE0-734E-4025-8098-088A03BC9B5C}" type="parTrans" cxnId="{07C7407E-8CE3-46D0-BE4B-C351AB7A948D}">
      <dgm:prSet/>
      <dgm:spPr/>
      <dgm:t>
        <a:bodyPr/>
        <a:lstStyle/>
        <a:p>
          <a:endParaRPr lang="ru-RU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08862FF-FE74-4DA8-939F-CDB593939322}" type="sibTrans" cxnId="{07C7407E-8CE3-46D0-BE4B-C351AB7A948D}">
      <dgm:prSet/>
      <dgm:spPr/>
      <dgm:t>
        <a:bodyPr/>
        <a:lstStyle/>
        <a:p>
          <a:endParaRPr lang="ru-RU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5D5A590-F770-43D9-8828-17D4AD1CDD60}">
      <dgm:prSet phldrT="[Текст]" custT="1"/>
      <dgm:spPr>
        <a:solidFill>
          <a:srgbClr val="CC6600"/>
        </a:solidFill>
      </dgm:spPr>
      <dgm:t>
        <a:bodyPr/>
        <a:lstStyle/>
        <a:p>
          <a:r>
            <a: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5</a:t>
          </a:r>
          <a:r>
            <a:rPr lang="ru-RU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 Немедленное обследование условий жизни ребенка</a:t>
          </a:r>
          <a:endParaRPr lang="ru-RU" sz="1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BDEB6D8-5320-4E4B-9D35-20190573E4C3}" type="parTrans" cxnId="{411AD440-CEE6-461C-BF12-F28796A594A5}">
      <dgm:prSet/>
      <dgm:spPr/>
      <dgm:t>
        <a:bodyPr/>
        <a:lstStyle/>
        <a:p>
          <a:endParaRPr lang="ru-RU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A1F0F07-A68A-49F8-9BC1-E624532A22F6}" type="sibTrans" cxnId="{411AD440-CEE6-461C-BF12-F28796A594A5}">
      <dgm:prSet/>
      <dgm:spPr/>
      <dgm:t>
        <a:bodyPr/>
        <a:lstStyle/>
        <a:p>
          <a:endParaRPr lang="ru-RU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20B66A9-3B3D-4565-ADD5-E22993E0534F}">
      <dgm:prSet phldrT="[Текст]" custT="1"/>
      <dgm:spPr>
        <a:solidFill>
          <a:srgbClr val="CC6600"/>
        </a:solidFill>
      </dgm:spPr>
      <dgm:t>
        <a:bodyPr/>
        <a:lstStyle/>
        <a:p>
          <a:pPr algn="l"/>
          <a:r>
            <a: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3. </a:t>
          </a:r>
          <a:r>
            <a:rPr lang="ru-RU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Сообщить о данном факте в орган опеки и попечительства и/или орган внутренних дел </a:t>
          </a:r>
          <a:endParaRPr lang="ru-RU" sz="1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D76143A-8C1E-424F-A587-CCE66978FF37}" type="sibTrans" cxnId="{D6829C48-C90B-4808-8AD2-5334802846E1}">
      <dgm:prSet/>
      <dgm:spPr/>
      <dgm:t>
        <a:bodyPr/>
        <a:lstStyle/>
        <a:p>
          <a:endParaRPr lang="ru-RU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5F0E8F6-CD04-4512-9A00-62A5C83316CB}" type="parTrans" cxnId="{D6829C48-C90B-4808-8AD2-5334802846E1}">
      <dgm:prSet/>
      <dgm:spPr/>
      <dgm:t>
        <a:bodyPr/>
        <a:lstStyle/>
        <a:p>
          <a:endParaRPr lang="ru-RU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81C22C1-9AA5-4487-A7CF-AF2C8CE00C0E}">
      <dgm:prSet custT="1"/>
      <dgm:spPr>
        <a:solidFill>
          <a:srgbClr val="CC6600"/>
        </a:solidFill>
      </dgm:spPr>
      <dgm:t>
        <a:bodyPr/>
        <a:lstStyle/>
        <a:p>
          <a:pPr algn="l"/>
          <a:r>
            <a: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6. </a:t>
          </a:r>
          <a:r>
            <a:rPr lang="ru-RU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Поддержка со стороны педагогов,  постоянный последующий контроль за ситуацией в семье.</a:t>
          </a:r>
          <a:endParaRPr lang="ru-RU" sz="1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F21D364-4A18-4CC8-92B0-280E69ED9607}" type="parTrans" cxnId="{212C2913-AEC4-4909-8BC4-6BA3BB9D914C}">
      <dgm:prSet/>
      <dgm:spPr/>
      <dgm:t>
        <a:bodyPr/>
        <a:lstStyle/>
        <a:p>
          <a:endParaRPr lang="ru-RU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849CFDC-55BA-4BD1-917A-D9D2F33374B3}" type="sibTrans" cxnId="{212C2913-AEC4-4909-8BC4-6BA3BB9D914C}">
      <dgm:prSet/>
      <dgm:spPr/>
      <dgm:t>
        <a:bodyPr/>
        <a:lstStyle/>
        <a:p>
          <a:endParaRPr lang="ru-RU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0C1A618-B55D-4D07-A513-B35FE60CC9AD}" type="pres">
      <dgm:prSet presAssocID="{5F610A2C-2BAA-4BE9-A41A-E647469690C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B1C3D96-9108-4634-909A-BA0FDA6AA4A7}" type="pres">
      <dgm:prSet presAssocID="{FC2607BF-BC46-4CAF-8DDC-178E46BDB75F}" presName="linNode" presStyleCnt="0"/>
      <dgm:spPr/>
    </dgm:pt>
    <dgm:pt modelId="{BC946589-0946-450B-ADCB-86DFC02E365C}" type="pres">
      <dgm:prSet presAssocID="{FC2607BF-BC46-4CAF-8DDC-178E46BDB75F}" presName="parentText" presStyleLbl="node1" presStyleIdx="0" presStyleCnt="6" custScaleX="155685" custScaleY="47010" custLinFactY="-100000" custLinFactNeighborX="-53683" custLinFactNeighborY="-11708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5BFDCB-F0C8-4D2C-BEEC-3C7793504D08}" type="pres">
      <dgm:prSet presAssocID="{7411BA93-CE9B-47F8-B895-4AFC4F235C43}" presName="sp" presStyleCnt="0"/>
      <dgm:spPr/>
    </dgm:pt>
    <dgm:pt modelId="{69307CB6-FC2B-4FB6-A546-CCCA9F0E9F01}" type="pres">
      <dgm:prSet presAssocID="{A3CA7A7C-B0CB-4448-8941-3C1F0D245D46}" presName="linNode" presStyleCnt="0"/>
      <dgm:spPr/>
    </dgm:pt>
    <dgm:pt modelId="{4865BA78-F405-4A3B-81F7-97A71DF0FACF}" type="pres">
      <dgm:prSet presAssocID="{A3CA7A7C-B0CB-4448-8941-3C1F0D245D46}" presName="parentText" presStyleLbl="node1" presStyleIdx="1" presStyleCnt="6" custScaleX="156435" custScaleY="57092" custLinFactNeighborX="-24977" custLinFactNeighborY="-190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EC6D6D-4283-4FFA-AB27-0076AAF391B4}" type="pres">
      <dgm:prSet presAssocID="{8B947F78-A567-4FC1-B6E3-3153BE4206AE}" presName="sp" presStyleCnt="0"/>
      <dgm:spPr/>
    </dgm:pt>
    <dgm:pt modelId="{108BC90B-A3A2-4537-9D85-4506AAB02E61}" type="pres">
      <dgm:prSet presAssocID="{F20B66A9-3B3D-4565-ADD5-E22993E0534F}" presName="linNode" presStyleCnt="0"/>
      <dgm:spPr/>
    </dgm:pt>
    <dgm:pt modelId="{29EE5A38-A6F8-40A1-BBA8-3764847D5A01}" type="pres">
      <dgm:prSet presAssocID="{F20B66A9-3B3D-4565-ADD5-E22993E0534F}" presName="parentText" presStyleLbl="node1" presStyleIdx="2" presStyleCnt="6" custScaleX="155201" custScaleY="52847" custLinFactNeighborX="-1829" custLinFactNeighborY="-391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05B4A4-2DB8-4089-A334-87F2344BB19F}" type="pres">
      <dgm:prSet presAssocID="{CD76143A-8C1E-424F-A587-CCE66978FF37}" presName="sp" presStyleCnt="0"/>
      <dgm:spPr/>
    </dgm:pt>
    <dgm:pt modelId="{60BB1209-CDC2-447B-863E-390E0BB84946}" type="pres">
      <dgm:prSet presAssocID="{4AA9FE65-9825-428C-8153-8410107DAD4D}" presName="linNode" presStyleCnt="0"/>
      <dgm:spPr/>
    </dgm:pt>
    <dgm:pt modelId="{C1711EE9-60FC-4B4B-B7B9-A781D5BF71CA}" type="pres">
      <dgm:prSet presAssocID="{4AA9FE65-9825-428C-8153-8410107DAD4D}" presName="parentText" presStyleLbl="node1" presStyleIdx="3" presStyleCnt="6" custScaleX="155813" custScaleY="49771" custLinFactNeighborX="25949" custLinFactNeighborY="-631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1ACA99-07F8-4A3B-9C80-2B5A99FDD600}" type="pres">
      <dgm:prSet presAssocID="{608862FF-FE74-4DA8-939F-CDB593939322}" presName="sp" presStyleCnt="0"/>
      <dgm:spPr/>
    </dgm:pt>
    <dgm:pt modelId="{853AAF6B-78D9-49AA-8205-9BE26729ED0D}" type="pres">
      <dgm:prSet presAssocID="{35D5A590-F770-43D9-8828-17D4AD1CDD60}" presName="linNode" presStyleCnt="0"/>
      <dgm:spPr/>
    </dgm:pt>
    <dgm:pt modelId="{79BEB392-8307-4570-96C5-FB1600D49B63}" type="pres">
      <dgm:prSet presAssocID="{35D5A590-F770-43D9-8828-17D4AD1CDD60}" presName="parentText" presStyleLbl="node1" presStyleIdx="4" presStyleCnt="6" custScaleX="150665" custScaleY="45267" custLinFactNeighborX="58356" custLinFactNeighborY="-562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277D6A-6AE5-4619-B080-957B064E75F3}" type="pres">
      <dgm:prSet presAssocID="{6A1F0F07-A68A-49F8-9BC1-E624532A22F6}" presName="sp" presStyleCnt="0"/>
      <dgm:spPr/>
    </dgm:pt>
    <dgm:pt modelId="{372266F5-8814-4735-8397-FCDFFC145728}" type="pres">
      <dgm:prSet presAssocID="{C81C22C1-9AA5-4487-A7CF-AF2C8CE00C0E}" presName="linNode" presStyleCnt="0"/>
      <dgm:spPr/>
    </dgm:pt>
    <dgm:pt modelId="{892BFB0A-BC78-4A3B-B30C-A94DF0A6C6AB}" type="pres">
      <dgm:prSet presAssocID="{C81C22C1-9AA5-4487-A7CF-AF2C8CE00C0E}" presName="parentText" presStyleLbl="node1" presStyleIdx="5" presStyleCnt="6" custScaleX="135409" custScaleY="45764" custLinFactNeighborX="88892" custLinFactNeighborY="-505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A5B6C33-E880-4EF7-929F-294C71BF0B76}" srcId="{5F610A2C-2BAA-4BE9-A41A-E647469690C4}" destId="{FC2607BF-BC46-4CAF-8DDC-178E46BDB75F}" srcOrd="0" destOrd="0" parTransId="{9227EE17-CA40-474C-B8C1-8D05C74119AA}" sibTransId="{7411BA93-CE9B-47F8-B895-4AFC4F235C43}"/>
    <dgm:cxn modelId="{07C7407E-8CE3-46D0-BE4B-C351AB7A948D}" srcId="{5F610A2C-2BAA-4BE9-A41A-E647469690C4}" destId="{4AA9FE65-9825-428C-8153-8410107DAD4D}" srcOrd="3" destOrd="0" parTransId="{1E180DE0-734E-4025-8098-088A03BC9B5C}" sibTransId="{608862FF-FE74-4DA8-939F-CDB593939322}"/>
    <dgm:cxn modelId="{FCA0115C-78BF-48D5-B25C-F009B8E2B269}" type="presOf" srcId="{C81C22C1-9AA5-4487-A7CF-AF2C8CE00C0E}" destId="{892BFB0A-BC78-4A3B-B30C-A94DF0A6C6AB}" srcOrd="0" destOrd="0" presId="urn:microsoft.com/office/officeart/2005/8/layout/vList5"/>
    <dgm:cxn modelId="{11B66DA1-1C89-4C5A-A0E8-9003F17A3136}" type="presOf" srcId="{F20B66A9-3B3D-4565-ADD5-E22993E0534F}" destId="{29EE5A38-A6F8-40A1-BBA8-3764847D5A01}" srcOrd="0" destOrd="0" presId="urn:microsoft.com/office/officeart/2005/8/layout/vList5"/>
    <dgm:cxn modelId="{212C2913-AEC4-4909-8BC4-6BA3BB9D914C}" srcId="{5F610A2C-2BAA-4BE9-A41A-E647469690C4}" destId="{C81C22C1-9AA5-4487-A7CF-AF2C8CE00C0E}" srcOrd="5" destOrd="0" parTransId="{1F21D364-4A18-4CC8-92B0-280E69ED9607}" sibTransId="{E849CFDC-55BA-4BD1-917A-D9D2F33374B3}"/>
    <dgm:cxn modelId="{E07C4321-9B7A-47B8-A2C6-EADD1743B15A}" type="presOf" srcId="{A3CA7A7C-B0CB-4448-8941-3C1F0D245D46}" destId="{4865BA78-F405-4A3B-81F7-97A71DF0FACF}" srcOrd="0" destOrd="0" presId="urn:microsoft.com/office/officeart/2005/8/layout/vList5"/>
    <dgm:cxn modelId="{D6829C48-C90B-4808-8AD2-5334802846E1}" srcId="{5F610A2C-2BAA-4BE9-A41A-E647469690C4}" destId="{F20B66A9-3B3D-4565-ADD5-E22993E0534F}" srcOrd="2" destOrd="0" parTransId="{15F0E8F6-CD04-4512-9A00-62A5C83316CB}" sibTransId="{CD76143A-8C1E-424F-A587-CCE66978FF37}"/>
    <dgm:cxn modelId="{12FC74D8-2541-4958-BE18-DB5B16FF3E2B}" type="presOf" srcId="{5F610A2C-2BAA-4BE9-A41A-E647469690C4}" destId="{B0C1A618-B55D-4D07-A513-B35FE60CC9AD}" srcOrd="0" destOrd="0" presId="urn:microsoft.com/office/officeart/2005/8/layout/vList5"/>
    <dgm:cxn modelId="{45ADA864-CA2F-4FBA-9A04-01A0930C5136}" type="presOf" srcId="{35D5A590-F770-43D9-8828-17D4AD1CDD60}" destId="{79BEB392-8307-4570-96C5-FB1600D49B63}" srcOrd="0" destOrd="0" presId="urn:microsoft.com/office/officeart/2005/8/layout/vList5"/>
    <dgm:cxn modelId="{98D2041F-B403-479F-B3E4-D73E857850ED}" srcId="{5F610A2C-2BAA-4BE9-A41A-E647469690C4}" destId="{A3CA7A7C-B0CB-4448-8941-3C1F0D245D46}" srcOrd="1" destOrd="0" parTransId="{90B4B85B-D3CB-481E-BA51-D3B093D96FF5}" sibTransId="{8B947F78-A567-4FC1-B6E3-3153BE4206AE}"/>
    <dgm:cxn modelId="{411AD440-CEE6-461C-BF12-F28796A594A5}" srcId="{5F610A2C-2BAA-4BE9-A41A-E647469690C4}" destId="{35D5A590-F770-43D9-8828-17D4AD1CDD60}" srcOrd="4" destOrd="0" parTransId="{8BDEB6D8-5320-4E4B-9D35-20190573E4C3}" sibTransId="{6A1F0F07-A68A-49F8-9BC1-E624532A22F6}"/>
    <dgm:cxn modelId="{772772A3-0B66-4EC4-BED6-B4EAB0C28413}" type="presOf" srcId="{4AA9FE65-9825-428C-8153-8410107DAD4D}" destId="{C1711EE9-60FC-4B4B-B7B9-A781D5BF71CA}" srcOrd="0" destOrd="0" presId="urn:microsoft.com/office/officeart/2005/8/layout/vList5"/>
    <dgm:cxn modelId="{5FB82434-9332-4961-B1EC-2F682CDD62FC}" type="presOf" srcId="{FC2607BF-BC46-4CAF-8DDC-178E46BDB75F}" destId="{BC946589-0946-450B-ADCB-86DFC02E365C}" srcOrd="0" destOrd="0" presId="urn:microsoft.com/office/officeart/2005/8/layout/vList5"/>
    <dgm:cxn modelId="{0D066732-BA75-4C29-B4BF-FE18D0977BB0}" type="presParOf" srcId="{B0C1A618-B55D-4D07-A513-B35FE60CC9AD}" destId="{8B1C3D96-9108-4634-909A-BA0FDA6AA4A7}" srcOrd="0" destOrd="0" presId="urn:microsoft.com/office/officeart/2005/8/layout/vList5"/>
    <dgm:cxn modelId="{45C824F5-1204-4EA3-9B08-9605A92FB91D}" type="presParOf" srcId="{8B1C3D96-9108-4634-909A-BA0FDA6AA4A7}" destId="{BC946589-0946-450B-ADCB-86DFC02E365C}" srcOrd="0" destOrd="0" presId="urn:microsoft.com/office/officeart/2005/8/layout/vList5"/>
    <dgm:cxn modelId="{E158158A-9018-4734-901D-376F39CD77B7}" type="presParOf" srcId="{B0C1A618-B55D-4D07-A513-B35FE60CC9AD}" destId="{175BFDCB-F0C8-4D2C-BEEC-3C7793504D08}" srcOrd="1" destOrd="0" presId="urn:microsoft.com/office/officeart/2005/8/layout/vList5"/>
    <dgm:cxn modelId="{F6AB42CD-E858-40DD-BF88-770758C9DEDE}" type="presParOf" srcId="{B0C1A618-B55D-4D07-A513-B35FE60CC9AD}" destId="{69307CB6-FC2B-4FB6-A546-CCCA9F0E9F01}" srcOrd="2" destOrd="0" presId="urn:microsoft.com/office/officeart/2005/8/layout/vList5"/>
    <dgm:cxn modelId="{02275DB4-A597-4C62-A6F4-6D747E9E5190}" type="presParOf" srcId="{69307CB6-FC2B-4FB6-A546-CCCA9F0E9F01}" destId="{4865BA78-F405-4A3B-81F7-97A71DF0FACF}" srcOrd="0" destOrd="0" presId="urn:microsoft.com/office/officeart/2005/8/layout/vList5"/>
    <dgm:cxn modelId="{5527D869-30BE-4D50-8DE1-81BD0B22F560}" type="presParOf" srcId="{B0C1A618-B55D-4D07-A513-B35FE60CC9AD}" destId="{15EC6D6D-4283-4FFA-AB27-0076AAF391B4}" srcOrd="3" destOrd="0" presId="urn:microsoft.com/office/officeart/2005/8/layout/vList5"/>
    <dgm:cxn modelId="{63635E14-0B05-4C72-AA88-1F2438D4C5F9}" type="presParOf" srcId="{B0C1A618-B55D-4D07-A513-B35FE60CC9AD}" destId="{108BC90B-A3A2-4537-9D85-4506AAB02E61}" srcOrd="4" destOrd="0" presId="urn:microsoft.com/office/officeart/2005/8/layout/vList5"/>
    <dgm:cxn modelId="{FCC6614F-8EDB-4729-8507-15D57D1DD435}" type="presParOf" srcId="{108BC90B-A3A2-4537-9D85-4506AAB02E61}" destId="{29EE5A38-A6F8-40A1-BBA8-3764847D5A01}" srcOrd="0" destOrd="0" presId="urn:microsoft.com/office/officeart/2005/8/layout/vList5"/>
    <dgm:cxn modelId="{A20C8B22-7FE9-40B4-BF3C-3BEF4F3DF04F}" type="presParOf" srcId="{B0C1A618-B55D-4D07-A513-B35FE60CC9AD}" destId="{0205B4A4-2DB8-4089-A334-87F2344BB19F}" srcOrd="5" destOrd="0" presId="urn:microsoft.com/office/officeart/2005/8/layout/vList5"/>
    <dgm:cxn modelId="{5F619C56-6245-4ABC-A6CE-0FE6F447AE67}" type="presParOf" srcId="{B0C1A618-B55D-4D07-A513-B35FE60CC9AD}" destId="{60BB1209-CDC2-447B-863E-390E0BB84946}" srcOrd="6" destOrd="0" presId="urn:microsoft.com/office/officeart/2005/8/layout/vList5"/>
    <dgm:cxn modelId="{6A82C68B-7FC9-4FBC-B2E0-15EBBF23C1CE}" type="presParOf" srcId="{60BB1209-CDC2-447B-863E-390E0BB84946}" destId="{C1711EE9-60FC-4B4B-B7B9-A781D5BF71CA}" srcOrd="0" destOrd="0" presId="urn:microsoft.com/office/officeart/2005/8/layout/vList5"/>
    <dgm:cxn modelId="{3F3861D1-2521-43D1-BC1D-18108AC06906}" type="presParOf" srcId="{B0C1A618-B55D-4D07-A513-B35FE60CC9AD}" destId="{5A1ACA99-07F8-4A3B-9C80-2B5A99FDD600}" srcOrd="7" destOrd="0" presId="urn:microsoft.com/office/officeart/2005/8/layout/vList5"/>
    <dgm:cxn modelId="{147D0423-EE6E-4D62-8E4B-7AE8117F5085}" type="presParOf" srcId="{B0C1A618-B55D-4D07-A513-B35FE60CC9AD}" destId="{853AAF6B-78D9-49AA-8205-9BE26729ED0D}" srcOrd="8" destOrd="0" presId="urn:microsoft.com/office/officeart/2005/8/layout/vList5"/>
    <dgm:cxn modelId="{546E9B06-5D15-4EA3-9583-D1FDDC12CC71}" type="presParOf" srcId="{853AAF6B-78D9-49AA-8205-9BE26729ED0D}" destId="{79BEB392-8307-4570-96C5-FB1600D49B63}" srcOrd="0" destOrd="0" presId="urn:microsoft.com/office/officeart/2005/8/layout/vList5"/>
    <dgm:cxn modelId="{9B086AD6-A729-4619-A672-EEB4883E0B93}" type="presParOf" srcId="{B0C1A618-B55D-4D07-A513-B35FE60CC9AD}" destId="{9E277D6A-6AE5-4619-B080-957B064E75F3}" srcOrd="9" destOrd="0" presId="urn:microsoft.com/office/officeart/2005/8/layout/vList5"/>
    <dgm:cxn modelId="{2236A8F6-830F-453D-A952-B80EAEDB97F0}" type="presParOf" srcId="{B0C1A618-B55D-4D07-A513-B35FE60CC9AD}" destId="{372266F5-8814-4735-8397-FCDFFC145728}" srcOrd="10" destOrd="0" presId="urn:microsoft.com/office/officeart/2005/8/layout/vList5"/>
    <dgm:cxn modelId="{9ACA9738-6399-4752-9354-6E69DF668870}" type="presParOf" srcId="{372266F5-8814-4735-8397-FCDFFC145728}" destId="{892BFB0A-BC78-4A3B-B30C-A94DF0A6C6AB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946589-0946-450B-ADCB-86DFC02E365C}">
      <dsp:nvSpPr>
        <dsp:cNvPr id="0" name=""/>
        <dsp:cNvSpPr/>
      </dsp:nvSpPr>
      <dsp:spPr>
        <a:xfrm>
          <a:off x="207041" y="0"/>
          <a:ext cx="4612410" cy="658658"/>
        </a:xfrm>
        <a:prstGeom prst="roundRect">
          <a:avLst/>
        </a:prstGeom>
        <a:solidFill>
          <a:srgbClr val="CC66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1.</a:t>
          </a:r>
          <a:r>
            <a:rPr lang="ru-RU" sz="16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Медицинскому работнику (осмотр и фиксация в медицинской документации)</a:t>
          </a:r>
          <a:endParaRPr lang="ru-RU" sz="16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39194" y="32153"/>
        <a:ext cx="4548104" cy="594352"/>
      </dsp:txXfrm>
    </dsp:sp>
    <dsp:sp modelId="{4865BA78-F405-4A3B-81F7-97A71DF0FACF}">
      <dsp:nvSpPr>
        <dsp:cNvPr id="0" name=""/>
        <dsp:cNvSpPr/>
      </dsp:nvSpPr>
      <dsp:spPr>
        <a:xfrm>
          <a:off x="1057501" y="703980"/>
          <a:ext cx="4634630" cy="799918"/>
        </a:xfrm>
        <a:prstGeom prst="roundRect">
          <a:avLst/>
        </a:prstGeom>
        <a:solidFill>
          <a:srgbClr val="CC66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</a:t>
          </a:r>
          <a:r>
            <a:rPr lang="ru-RU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 Направление служебной записки директору школы (с подробным описанием состояния ребенка)</a:t>
          </a:r>
          <a:endParaRPr lang="ru-RU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096550" y="743029"/>
        <a:ext cx="4556532" cy="721820"/>
      </dsp:txXfrm>
    </dsp:sp>
    <dsp:sp modelId="{29EE5A38-A6F8-40A1-BBA8-3764847D5A01}">
      <dsp:nvSpPr>
        <dsp:cNvPr id="0" name=""/>
        <dsp:cNvSpPr/>
      </dsp:nvSpPr>
      <dsp:spPr>
        <a:xfrm>
          <a:off x="1743297" y="1545721"/>
          <a:ext cx="4598071" cy="740441"/>
        </a:xfrm>
        <a:prstGeom prst="roundRect">
          <a:avLst/>
        </a:prstGeom>
        <a:solidFill>
          <a:srgbClr val="CC66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3. </a:t>
          </a:r>
          <a:r>
            <a:rPr lang="ru-RU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Сообщить о данном факте в орган опеки и попечительства и/или орган внутренних дел </a:t>
          </a:r>
          <a:endParaRPr lang="ru-RU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779442" y="1581866"/>
        <a:ext cx="4525781" cy="668151"/>
      </dsp:txXfrm>
    </dsp:sp>
    <dsp:sp modelId="{C1711EE9-60FC-4B4B-B7B9-A781D5BF71CA}">
      <dsp:nvSpPr>
        <dsp:cNvPr id="0" name=""/>
        <dsp:cNvSpPr/>
      </dsp:nvSpPr>
      <dsp:spPr>
        <a:xfrm>
          <a:off x="2566264" y="2322717"/>
          <a:ext cx="4616203" cy="697343"/>
        </a:xfrm>
        <a:prstGeom prst="roundRect">
          <a:avLst/>
        </a:prstGeom>
        <a:solidFill>
          <a:srgbClr val="CC66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4. </a:t>
          </a:r>
          <a:r>
            <a:rPr lang="ru-RU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Планировать свои действия совместно с сотрудниками органа опеки или полиции.</a:t>
          </a:r>
          <a:endParaRPr lang="ru-RU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600305" y="2356758"/>
        <a:ext cx="4548121" cy="629261"/>
      </dsp:txXfrm>
    </dsp:sp>
    <dsp:sp modelId="{79BEB392-8307-4570-96C5-FB1600D49B63}">
      <dsp:nvSpPr>
        <dsp:cNvPr id="0" name=""/>
        <dsp:cNvSpPr/>
      </dsp:nvSpPr>
      <dsp:spPr>
        <a:xfrm>
          <a:off x="3526372" y="3099713"/>
          <a:ext cx="4463685" cy="634237"/>
        </a:xfrm>
        <a:prstGeom prst="roundRect">
          <a:avLst/>
        </a:prstGeom>
        <a:solidFill>
          <a:srgbClr val="CC66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5</a:t>
          </a:r>
          <a:r>
            <a:rPr lang="ru-RU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 Немедленное обследование условий жизни ребенка</a:t>
          </a:r>
          <a:endParaRPr lang="ru-RU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557333" y="3130674"/>
        <a:ext cx="4401763" cy="572315"/>
      </dsp:txXfrm>
    </dsp:sp>
    <dsp:sp modelId="{892BFB0A-BC78-4A3B-B30C-A94DF0A6C6AB}">
      <dsp:nvSpPr>
        <dsp:cNvPr id="0" name=""/>
        <dsp:cNvSpPr/>
      </dsp:nvSpPr>
      <dsp:spPr>
        <a:xfrm>
          <a:off x="4217897" y="3811950"/>
          <a:ext cx="4011702" cy="641201"/>
        </a:xfrm>
        <a:prstGeom prst="roundRect">
          <a:avLst/>
        </a:prstGeom>
        <a:solidFill>
          <a:srgbClr val="CC66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6. </a:t>
          </a:r>
          <a:r>
            <a:rPr lang="ru-RU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Поддержка со стороны педагогов,  постоянный последующий контроль за ситуацией в семье.</a:t>
          </a:r>
          <a:endParaRPr lang="ru-RU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249198" y="3843251"/>
        <a:ext cx="3949100" cy="5785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7DD08B-E7CE-4B1F-AC7A-90BB5B96B83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F969CB-5273-4F30-A856-13D3A00884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1401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F969CB-5273-4F30-A856-13D3A008847C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30105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836712"/>
            <a:ext cx="7772400" cy="1470025"/>
          </a:xfrm>
        </p:spPr>
        <p:txBody>
          <a:bodyPr>
            <a:noAutofit/>
          </a:bodyPr>
          <a:lstStyle/>
          <a:p>
            <a:pPr algn="r"/>
            <a:r>
              <a:rPr lang="ru-RU" sz="5400" b="1" i="1" dirty="0"/>
              <a:t>Жестокое обращение с детьми: что это </a:t>
            </a:r>
            <a:r>
              <a:rPr lang="ru-RU" sz="5400" b="1" i="1" dirty="0" smtClean="0"/>
              <a:t>                 такое</a:t>
            </a:r>
            <a:r>
              <a:rPr lang="ru-RU" sz="5400" b="1" i="1" dirty="0"/>
              <a:t>? </a:t>
            </a:r>
            <a:r>
              <a:rPr lang="ru-RU" sz="5400" b="1" i="1" dirty="0" smtClean="0"/>
              <a:t/>
            </a:r>
            <a:br>
              <a:rPr lang="ru-RU" sz="5400" b="1" i="1" dirty="0" smtClean="0"/>
            </a:br>
            <a:endParaRPr lang="ru-RU" sz="5400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148064" y="2348880"/>
            <a:ext cx="3808512" cy="1224136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>
                <a:solidFill>
                  <a:srgbClr val="CC6600"/>
                </a:solidFill>
              </a:rPr>
              <a:t>Консультация</a:t>
            </a:r>
          </a:p>
          <a:p>
            <a:r>
              <a:rPr lang="ru-RU" b="1" dirty="0" smtClean="0">
                <a:solidFill>
                  <a:srgbClr val="CC6600"/>
                </a:solidFill>
              </a:rPr>
              <a:t> для</a:t>
            </a:r>
          </a:p>
          <a:p>
            <a:r>
              <a:rPr lang="ru-RU" b="1" dirty="0" smtClean="0">
                <a:solidFill>
                  <a:srgbClr val="CC6600"/>
                </a:solidFill>
              </a:rPr>
              <a:t> </a:t>
            </a:r>
            <a:r>
              <a:rPr lang="ru-RU" b="1" dirty="0">
                <a:solidFill>
                  <a:srgbClr val="CC6600"/>
                </a:solidFill>
              </a:rPr>
              <a:t>родителей и педагогов</a:t>
            </a:r>
            <a:endParaRPr lang="ru-RU" dirty="0">
              <a:solidFill>
                <a:srgbClr val="CC6600"/>
              </a:solidFill>
            </a:endParaRPr>
          </a:p>
        </p:txBody>
      </p:sp>
      <p:pic>
        <p:nvPicPr>
          <p:cNvPr id="4" name="Рисунок 3" descr="Северодвинск — город без жестокости к детям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00808"/>
            <a:ext cx="3816424" cy="324036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Прямоугольник 5"/>
          <p:cNvSpPr/>
          <p:nvPr/>
        </p:nvSpPr>
        <p:spPr>
          <a:xfrm>
            <a:off x="3923928" y="4869160"/>
            <a:ext cx="4572000" cy="153888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Подготовила </a:t>
            </a:r>
            <a:r>
              <a:rPr lang="ru-RU" sz="20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Астрелина</a:t>
            </a:r>
            <a:r>
              <a:rPr lang="ru-RU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Ирина 	  	Владимировна </a:t>
            </a:r>
            <a:r>
              <a:rPr lang="ru-RU" sz="1600" b="1" i="1" dirty="0">
                <a:solidFill>
                  <a:srgbClr val="68006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1600" b="1" i="1" dirty="0">
                <a:solidFill>
                  <a:srgbClr val="68006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i="1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</a:t>
            </a:r>
            <a:r>
              <a:rPr lang="ru-RU" b="1" i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</a:t>
            </a:r>
            <a:r>
              <a:rPr lang="ru-RU" b="1" i="1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педагог-психолог</a:t>
            </a:r>
            <a:r>
              <a:rPr lang="ru-RU" b="1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>
                <a:solidFill>
                  <a:srgbClr val="660066"/>
                </a:solidFill>
              </a:rPr>
              <a:t> </a:t>
            </a:r>
            <a:r>
              <a:rPr lang="ru-RU" dirty="0" smtClean="0">
                <a:solidFill>
                  <a:srgbClr val="660066"/>
                </a:solidFill>
              </a:rPr>
              <a:t>                             </a:t>
            </a:r>
            <a:r>
              <a:rPr lang="ru-RU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школа–гимназия </a:t>
            </a:r>
            <a:r>
              <a:rPr lang="ru-RU" b="1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№ 31</a:t>
            </a:r>
            <a:br>
              <a:rPr lang="ru-RU" b="1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65424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60648"/>
            <a:ext cx="856895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u="sng" dirty="0"/>
              <a:t>Пренебрежение физическими нуждами </a:t>
            </a:r>
            <a:r>
              <a:rPr lang="ru-RU" u="sng" dirty="0" smtClean="0"/>
              <a:t>ребёнка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Очень </a:t>
            </a:r>
            <a:r>
              <a:rPr lang="ru-RU" dirty="0"/>
              <a:t>бледный, анемичный ребёнок. </a:t>
            </a:r>
            <a:r>
              <a:rPr lang="ru-RU" dirty="0" smtClean="0"/>
              <a:t>Жадно </a:t>
            </a:r>
            <a:r>
              <a:rPr lang="ru-RU" dirty="0"/>
              <a:t>ест, когда предлагают. </a:t>
            </a:r>
            <a:endParaRPr lang="ru-RU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Ребёнок </a:t>
            </a:r>
            <a:r>
              <a:rPr lang="ru-RU" dirty="0"/>
              <a:t>одет не по погоде. В холодную погоду ребёнок ходит без теплой одежды и обуви</a:t>
            </a:r>
            <a:r>
              <a:rPr lang="ru-RU" dirty="0" smtClean="0"/>
              <a:t>.</a:t>
            </a:r>
          </a:p>
          <a:p>
            <a:endParaRPr lang="ru-RU" u="sng" dirty="0" smtClean="0"/>
          </a:p>
          <a:p>
            <a:endParaRPr lang="ru-RU" u="sng" dirty="0"/>
          </a:p>
          <a:p>
            <a:endParaRPr lang="ru-RU" u="sng" dirty="0" smtClean="0"/>
          </a:p>
          <a:p>
            <a:r>
              <a:rPr lang="ru-RU" u="sng" dirty="0" smtClean="0"/>
              <a:t>Пренебрежение </a:t>
            </a:r>
            <a:r>
              <a:rPr lang="ru-RU" u="sng" dirty="0"/>
              <a:t>эмоциональными потребностями </a:t>
            </a:r>
            <a:r>
              <a:rPr lang="ru-RU" u="sng" dirty="0" smtClean="0"/>
              <a:t>ребёнка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/>
              <a:t>Ребенок не ищет инициаций со стороны родителей. </a:t>
            </a:r>
            <a:endParaRPr lang="ru-RU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Неласковый </a:t>
            </a:r>
            <a:r>
              <a:rPr lang="ru-RU" dirty="0"/>
              <a:t>ребёнок. </a:t>
            </a:r>
            <a:endParaRPr lang="ru-RU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Ребёнок </a:t>
            </a:r>
            <a:r>
              <a:rPr lang="ru-RU" dirty="0"/>
              <a:t>моделирует поведение родителей, которые </a:t>
            </a:r>
            <a:r>
              <a:rPr lang="ru-RU" dirty="0" smtClean="0"/>
              <a:t>никогда</a:t>
            </a:r>
          </a:p>
          <a:p>
            <a:r>
              <a:rPr lang="ru-RU" dirty="0" smtClean="0"/>
              <a:t> </a:t>
            </a:r>
            <a:r>
              <a:rPr lang="ru-RU" dirty="0"/>
              <a:t>не проявляют нежных чувств по отношению к нему </a:t>
            </a:r>
            <a:endParaRPr lang="ru-RU" dirty="0" smtClean="0"/>
          </a:p>
          <a:p>
            <a:r>
              <a:rPr lang="ru-RU" dirty="0" smtClean="0"/>
              <a:t>(</a:t>
            </a:r>
            <a:r>
              <a:rPr lang="ru-RU" dirty="0"/>
              <a:t>не гладят его по голове, не берут на руки, не целуют). </a:t>
            </a:r>
            <a:endParaRPr lang="ru-RU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Старается </a:t>
            </a:r>
            <a:r>
              <a:rPr lang="ru-RU" dirty="0"/>
              <a:t>привлечь внимание любого взрослого, виснет на нём. </a:t>
            </a:r>
            <a:endParaRPr lang="ru-RU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С </a:t>
            </a:r>
            <a:r>
              <a:rPr lang="ru-RU" dirty="0"/>
              <a:t>удовольствием уходит с чужими. Ребёнок, испытывающий чувство одиночества. Несчастный ребёнок. </a:t>
            </a:r>
            <a:endParaRPr lang="ru-RU" dirty="0" smtClean="0"/>
          </a:p>
          <a:p>
            <a:r>
              <a:rPr lang="ru-RU" dirty="0" smtClean="0"/>
              <a:t>Ребенок </a:t>
            </a:r>
            <a:r>
              <a:rPr lang="ru-RU" dirty="0"/>
              <a:t>часто находится запертым один дома</a:t>
            </a:r>
            <a:r>
              <a:rPr lang="ru-RU" dirty="0" smtClean="0"/>
              <a:t>.</a:t>
            </a:r>
            <a:r>
              <a:rPr lang="ru-RU" u="sng" dirty="0"/>
              <a:t> </a:t>
            </a:r>
            <a:endParaRPr lang="ru-RU" u="sng" dirty="0" smtClean="0"/>
          </a:p>
        </p:txBody>
      </p:sp>
      <p:pic>
        <p:nvPicPr>
          <p:cNvPr id="3" name="Рисунок 2" descr="7 советов психологов для уставших мам, которых бесит все, включая ...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69" t="943"/>
          <a:stretch/>
        </p:blipFill>
        <p:spPr bwMode="auto">
          <a:xfrm>
            <a:off x="6594764" y="1094509"/>
            <a:ext cx="2297716" cy="2910555"/>
          </a:xfrm>
          <a:prstGeom prst="rect">
            <a:avLst/>
          </a:prstGeom>
          <a:noFill/>
          <a:ln>
            <a:noFill/>
          </a:ln>
          <a:effectLst>
            <a:softEdge rad="317500"/>
          </a:effectLst>
        </p:spPr>
      </p:pic>
      <p:pic>
        <p:nvPicPr>
          <p:cNvPr id="4" name="Рисунок 3" descr="7 советов психологов для уставших мам, которых бесит все, включая ...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186" b="-178"/>
          <a:stretch/>
        </p:blipFill>
        <p:spPr bwMode="auto">
          <a:xfrm>
            <a:off x="314012" y="4924756"/>
            <a:ext cx="1872208" cy="1944216"/>
          </a:xfrm>
          <a:prstGeom prst="rect">
            <a:avLst/>
          </a:prstGeom>
          <a:noFill/>
          <a:ln>
            <a:noFill/>
          </a:ln>
          <a:effectLst>
            <a:softEdge rad="317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9524024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35896" y="116633"/>
            <a:ext cx="4978896" cy="352839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u="sng" dirty="0" smtClean="0"/>
              <a:t>Пренебрежение </a:t>
            </a:r>
            <a:r>
              <a:rPr lang="ru-RU" u="sng" dirty="0"/>
              <a:t>поддержанием и восстановлением здоровья ребёнка</a:t>
            </a:r>
            <a:r>
              <a:rPr lang="ru-RU" dirty="0"/>
              <a:t>:</a:t>
            </a:r>
          </a:p>
          <a:p>
            <a:pPr marL="285750" lvl="0" indent="-285750"/>
            <a:r>
              <a:rPr lang="ru-RU" dirty="0"/>
              <a:t>Ребёнка не показывают врачу, когда это требуется по состоянию здоровья, не лечат его.</a:t>
            </a:r>
          </a:p>
          <a:p>
            <a:pPr marL="285750" lvl="0" indent="-285750"/>
            <a:r>
              <a:rPr lang="ru-RU" dirty="0"/>
              <a:t>Отказываются от необходимых процедур, прививок, предписания врачей.</a:t>
            </a:r>
          </a:p>
          <a:p>
            <a:pPr marL="285750" lvl="0" indent="-285750"/>
            <a:r>
              <a:rPr lang="ru-RU" dirty="0"/>
              <a:t>Не проводят обследования ребёнка.</a:t>
            </a:r>
          </a:p>
          <a:p>
            <a:pPr marL="285750" lvl="0" indent="-285750"/>
            <a:r>
              <a:rPr lang="ru-RU" dirty="0"/>
              <a:t>Не вызывают скорую помощь, когда это необходимо.</a:t>
            </a:r>
          </a:p>
          <a:p>
            <a:pPr marL="285750" indent="-285750"/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u="sng" dirty="0"/>
          </a:p>
          <a:p>
            <a:endParaRPr lang="ru-RU" dirty="0"/>
          </a:p>
          <a:p>
            <a:endParaRPr lang="ru-RU" dirty="0"/>
          </a:p>
        </p:txBody>
      </p:sp>
      <p:pic>
        <p:nvPicPr>
          <p:cNvPr id="4098" name="Picture 2" descr="Что делать, если у ребёнка температура | STENA.e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04" y="116632"/>
            <a:ext cx="3333750" cy="2524126"/>
          </a:xfrm>
          <a:prstGeom prst="rect">
            <a:avLst/>
          </a:prstGeom>
          <a:noFill/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29698" y="3573016"/>
            <a:ext cx="640871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u="sng" dirty="0"/>
              <a:t>Пренебрежение получением ребёнком образования:</a:t>
            </a:r>
            <a:endParaRPr lang="ru-RU" dirty="0"/>
          </a:p>
          <a:p>
            <a:r>
              <a:rPr lang="ru-RU" i="1" dirty="0"/>
              <a:t>Внешние показатели и поведенческие реакции: </a:t>
            </a:r>
            <a:r>
              <a:rPr lang="ru-RU" dirty="0"/>
              <a:t>Задержка психического развития и речи. Ребёнок пропускает школу или часто опаздывает. Ребёнок пропускает школу по причине того, что смотрел за другими детьми. У ребёнка может быть «школьный невроз» из-за страха перед школой и отсутствия помощи родителей. Всегда невыполненные домашние задания. Родители не бывают в школе и не интересуются успеваемостью ребёнка.</a:t>
            </a:r>
          </a:p>
          <a:p>
            <a:pPr marL="285750" indent="-285750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33306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52128"/>
          </a:xfrm>
        </p:spPr>
        <p:txBody>
          <a:bodyPr>
            <a:normAutofit fontScale="90000"/>
          </a:bodyPr>
          <a:lstStyle/>
          <a:p>
            <a:r>
              <a:rPr lang="ru-RU" sz="4000" b="1" i="1" dirty="0" smtClean="0"/>
              <a:t/>
            </a:r>
            <a:br>
              <a:rPr lang="ru-RU" sz="4000" b="1" i="1" dirty="0" smtClean="0"/>
            </a:br>
            <a:r>
              <a:rPr lang="ru-RU" sz="4000" b="1" i="1" dirty="0" smtClean="0"/>
              <a:t>КАК </a:t>
            </a:r>
            <a:r>
              <a:rPr lang="ru-RU" sz="4000" b="1" i="1" dirty="0"/>
              <a:t>РАСПОЗНАТЬ ФАКТ НАСИЛИЯ В СЕМЬЕ?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47500" lnSpcReduction="20000"/>
          </a:bodyPr>
          <a:lstStyle/>
          <a:p>
            <a:pPr lvl="0"/>
            <a:r>
              <a:rPr lang="ru-RU" dirty="0"/>
              <a:t>Множественные повреждения, имеющие специфический характер (отпечатки пальцев, ремня, сигаретные ожоги) и различную степень давности (свежие и заживающие). Основные типы травм: на теле - синяки, ссадины, раны, следы от прижигания предметами, горячими жидкостями, сигаретами или ударов ремнем, повреждения внутренних органов или костей травматического характера; на голове - </a:t>
            </a:r>
            <a:r>
              <a:rPr lang="ru-RU" dirty="0" err="1"/>
              <a:t>ретинальные</a:t>
            </a:r>
            <a:r>
              <a:rPr lang="ru-RU" dirty="0"/>
              <a:t> геморрагии (кровоизлияния в глазное яблоко), участки облысения, выбитые или расшатанные зубы, разрывы или порезы во рту, на губах. </a:t>
            </a:r>
          </a:p>
          <a:p>
            <a:pPr lvl="0"/>
            <a:r>
              <a:rPr lang="ru-RU" dirty="0"/>
              <a:t>Частые жалобы на боль при отсутствии явных повреждений.</a:t>
            </a:r>
          </a:p>
          <a:p>
            <a:pPr lvl="0"/>
            <a:r>
              <a:rPr lang="ru-RU" dirty="0"/>
              <a:t>Буйное и агрессивное поведение или, напротив, замкнутость, боязливость, страх перед взрослыми.</a:t>
            </a:r>
          </a:p>
          <a:p>
            <a:pPr lvl="0"/>
            <a:r>
              <a:rPr lang="ru-RU" dirty="0"/>
              <a:t>Признаки физической и психической запущенности: постоянный голод, неопрятный вид, эмоциональные расстройства, трудности в обучении, пассивность во взаимоотношениях со сверстниками, признаки отсутствия медицинской помощи.</a:t>
            </a:r>
          </a:p>
          <a:p>
            <a:pPr lvl="0"/>
            <a:r>
              <a:rPr lang="ru-RU" dirty="0"/>
              <a:t>Плохая посещаемость уроков, систематическая не подготовка домашних заданий, постоянная усталость и сонливость.</a:t>
            </a:r>
          </a:p>
          <a:p>
            <a:pPr lvl="0"/>
            <a:r>
              <a:rPr lang="ru-RU" dirty="0"/>
              <a:t>Нежелание идти домой, отсутствие поиска защиты у родителей в критические для себя моменты.</a:t>
            </a:r>
          </a:p>
          <a:p>
            <a:pPr lvl="0"/>
            <a:r>
              <a:rPr lang="ru-RU" dirty="0"/>
              <a:t>Длительно сохраняющееся подавленное состояние, высокий уровень тревожности.</a:t>
            </a:r>
          </a:p>
          <a:p>
            <a:pPr lvl="0"/>
            <a:r>
              <a:rPr lang="ru-RU" dirty="0"/>
              <a:t>Склонность к уединению, проблемы социализации и т.д.</a:t>
            </a:r>
          </a:p>
          <a:p>
            <a:endParaRPr lang="ru-RU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3201" y="5013176"/>
            <a:ext cx="4183649" cy="1840276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128833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Признаки  </a:t>
            </a:r>
            <a:r>
              <a:rPr lang="ru-RU" dirty="0"/>
              <a:t>поведения родителей, свидетельствующих о жестоком обращении с детьми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ru-RU" dirty="0"/>
              <a:t>Несоответствие состояния ребенка его описанию родителем.</a:t>
            </a:r>
          </a:p>
          <a:p>
            <a:pPr lvl="0"/>
            <a:r>
              <a:rPr lang="ru-RU" dirty="0"/>
              <a:t>Необъяснимая отсрочка в обращении родителей за помощью в лечебное учреждение.</a:t>
            </a:r>
          </a:p>
          <a:p>
            <a:pPr lvl="0"/>
            <a:r>
              <a:rPr lang="ru-RU" dirty="0"/>
              <a:t>Попытка обвинения ребенка в нанесении себе ущерба.</a:t>
            </a:r>
          </a:p>
          <a:p>
            <a:pPr lvl="0"/>
            <a:r>
              <a:rPr lang="ru-RU" dirty="0"/>
              <a:t>Отказ от посещения ребенка в стационаре.</a:t>
            </a:r>
          </a:p>
          <a:p>
            <a:pPr lvl="0"/>
            <a:r>
              <a:rPr lang="ru-RU" dirty="0"/>
              <a:t>Неадекватная реакция родителей на телесные повреждения у ребенка и т.д.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87526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КАК РЕАГИРОВАТЬ?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b="1" dirty="0" smtClean="0"/>
              <a:t>		Когда </a:t>
            </a:r>
            <a:r>
              <a:rPr lang="ru-RU" b="1" dirty="0"/>
              <a:t>речь идет о жестоком </a:t>
            </a:r>
            <a:r>
              <a:rPr lang="ru-RU" b="1" dirty="0" smtClean="0"/>
              <a:t>		       обращении </a:t>
            </a:r>
            <a:r>
              <a:rPr lang="ru-RU" b="1" dirty="0"/>
              <a:t>с ребенком, право </a:t>
            </a:r>
            <a:r>
              <a:rPr lang="ru-RU" b="1" dirty="0" smtClean="0"/>
              <a:t>		         родителей </a:t>
            </a:r>
            <a:r>
              <a:rPr lang="ru-RU" b="1" dirty="0"/>
              <a:t>на уважение их частной </a:t>
            </a:r>
            <a:r>
              <a:rPr lang="ru-RU" b="1" dirty="0" smtClean="0"/>
              <a:t>  		жизни </a:t>
            </a:r>
            <a:r>
              <a:rPr lang="ru-RU" b="1" dirty="0"/>
              <a:t>заканчивается. В этом </a:t>
            </a:r>
            <a:r>
              <a:rPr lang="ru-RU" b="1" dirty="0" smtClean="0"/>
              <a:t>		     случае </a:t>
            </a:r>
            <a:r>
              <a:rPr lang="ru-RU" b="1" dirty="0"/>
              <a:t>обязанность </a:t>
            </a:r>
            <a:r>
              <a:rPr lang="ru-RU" b="1" dirty="0" smtClean="0"/>
              <a:t>каждого 	   	   человека </a:t>
            </a:r>
            <a:r>
              <a:rPr lang="ru-RU" b="1" dirty="0"/>
              <a:t>– </a:t>
            </a:r>
            <a:r>
              <a:rPr lang="ru-RU" b="1" dirty="0" smtClean="0"/>
              <a:t>вмешаться </a:t>
            </a:r>
            <a:r>
              <a:rPr lang="ru-RU" b="1" dirty="0"/>
              <a:t>доступными ему средствами, чтобы защитить ребенка от насилия.</a:t>
            </a:r>
            <a:endParaRPr lang="ru-RU" dirty="0"/>
          </a:p>
          <a:p>
            <a:endParaRPr lang="ru-RU" dirty="0"/>
          </a:p>
        </p:txBody>
      </p:sp>
      <p:pic>
        <p:nvPicPr>
          <p:cNvPr id="6146" name="Picture 2" descr="Учитель 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0"/>
            <a:ext cx="3046027" cy="4389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96245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Памятка педагогу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72608"/>
          </a:xfrm>
        </p:spPr>
        <p:txBody>
          <a:bodyPr>
            <a:normAutofit fontScale="47500" lnSpcReduction="20000"/>
          </a:bodyPr>
          <a:lstStyle/>
          <a:p>
            <a:pPr lvl="0"/>
            <a:r>
              <a:rPr lang="ru-RU" sz="3800" dirty="0"/>
              <a:t>Ребенку потребовалось большое мужество, чтобы сделать этот шаг и поделиться этой тайной. За это его надо обязательно похвалить. Так он сможет почувствовать, что ему верят и серьезно относятся к его проблеме. Имейте в виду, что вы </a:t>
            </a:r>
            <a:r>
              <a:rPr lang="ru-RU" sz="3800" dirty="0" smtClean="0"/>
              <a:t>травмируете </a:t>
            </a:r>
            <a:r>
              <a:rPr lang="ru-RU" sz="3800" dirty="0"/>
              <a:t>ребенка, выражая сомнения в правдивости его слов.</a:t>
            </a:r>
          </a:p>
          <a:p>
            <a:pPr lvl="0"/>
            <a:r>
              <a:rPr lang="ru-RU" sz="3800" dirty="0"/>
              <a:t>Нельзя показывать ребенку свои чувства (гнев, испуг, смятение, отвращение).</a:t>
            </a:r>
          </a:p>
          <a:p>
            <a:pPr lvl="0"/>
            <a:r>
              <a:rPr lang="ru-RU" sz="3800" dirty="0"/>
              <a:t>Воздержитесь от обвинений в адрес человека, совершившего поступок. Часто ребенок, несмотря ни на что, продолжает любить этого человека и эмоционально к нему привязан.</a:t>
            </a:r>
          </a:p>
          <a:p>
            <a:pPr lvl="0"/>
            <a:r>
              <a:rPr lang="ru-RU" sz="3800" dirty="0"/>
              <a:t>Проявите внимание к возможному чувству вины и стыда ребенка, но не укрепляйте в нем этих чувств сами.</a:t>
            </a:r>
          </a:p>
          <a:p>
            <a:pPr lvl="0"/>
            <a:r>
              <a:rPr lang="ru-RU" sz="3800" dirty="0"/>
              <a:t>Никогда не просите ребенка сохранить в тайне ваш разговор. Но если он сам попросит вас сохранить тайну, отнеситесь к этому с пониманием.</a:t>
            </a:r>
          </a:p>
          <a:p>
            <a:pPr lvl="0"/>
            <a:r>
              <a:rPr lang="ru-RU" sz="3800" dirty="0"/>
              <a:t>Объясните ребенку, что существует возможность прекратить случаи жестокости и насилия с помощью других людей и что это нужно сделать в интересах как самого ребенка, так и человека о котом идет речь.</a:t>
            </a:r>
          </a:p>
          <a:p>
            <a:pPr lvl="0"/>
            <a:r>
              <a:rPr lang="ru-RU" sz="3800" dirty="0"/>
              <a:t>В отдельных случаях можно предложить ребенку вернуться к этому разговору через некоторое время, пообещав сохранить его в тайне.</a:t>
            </a:r>
          </a:p>
          <a:p>
            <a:pPr lvl="0"/>
            <a:r>
              <a:rPr lang="ru-RU" sz="3800" dirty="0"/>
              <a:t>Держите обещание о сохранении тайны до тех пор, пока это не противоречит интересам ребенка. Тогда его надо поставить в известность и предупредить о том, что вы хотите предпринять некоторые меры.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1554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i="1" dirty="0" smtClean="0"/>
              <a:t>Процедура сообщения о насилии над ребёнком в семье: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019843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840296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700" name="WordArt 4" descr="Белый мрамор"/>
          <p:cNvSpPr>
            <a:spLocks noChangeArrowheads="1" noChangeShapeType="1" noTextEdit="1"/>
          </p:cNvSpPr>
          <p:nvPr/>
        </p:nvSpPr>
        <p:spPr bwMode="auto">
          <a:xfrm>
            <a:off x="755650" y="692150"/>
            <a:ext cx="7848600" cy="374332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ru-RU" sz="3600" kern="10" dirty="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Arial"/>
                <a:cs typeface="Arial"/>
              </a:rPr>
              <a:t>Спасибо за внимание!</a:t>
            </a:r>
          </a:p>
        </p:txBody>
      </p:sp>
      <p:pic>
        <p:nvPicPr>
          <p:cNvPr id="37892" name="Picture 4" descr="Сказать спасибо в картинках бесплатно и открытки с благодарностью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03" t="6252" r="3790" b="17142"/>
          <a:stretch/>
        </p:blipFill>
        <p:spPr bwMode="auto">
          <a:xfrm>
            <a:off x="4860032" y="3068960"/>
            <a:ext cx="3875272" cy="3205724"/>
          </a:xfrm>
          <a:prstGeom prst="rect">
            <a:avLst/>
          </a:prstGeom>
          <a:noFill/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8276731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700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730426"/>
          </a:xfrm>
        </p:spPr>
        <p:txBody>
          <a:bodyPr>
            <a:normAutofit fontScale="90000"/>
          </a:bodyPr>
          <a:lstStyle/>
          <a:p>
            <a:r>
              <a:rPr lang="ru-RU" i="1" dirty="0" smtClean="0"/>
              <a:t>Понятие </a:t>
            </a:r>
            <a:r>
              <a:rPr lang="ru-RU" i="1" dirty="0"/>
              <a:t>«жестокое обращение с детьми» представлено в Декларации прав ребенка и подразумевает причинение вреда состоянию здоровья ребенка во всех его проявлениях. </a:t>
            </a:r>
            <a:r>
              <a:rPr lang="ru-RU" i="1" dirty="0" smtClean="0"/>
              <a:t/>
            </a:r>
            <a:br>
              <a:rPr lang="ru-RU" i="1" dirty="0" smtClean="0"/>
            </a:br>
            <a:endParaRPr lang="ru-RU" dirty="0"/>
          </a:p>
        </p:txBody>
      </p:sp>
      <p:sp>
        <p:nvSpPr>
          <p:cNvPr id="4" name="AutoShape 2" descr="Декларация прав ребенка - online presenta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Декларация прав ребенка - online presentation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6" name="Рисунок 5" descr="Декларация прав ребенка - online presentatio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501008"/>
            <a:ext cx="3600399" cy="3168352"/>
          </a:xfrm>
          <a:prstGeom prst="rect">
            <a:avLst/>
          </a:prstGeom>
          <a:noFill/>
          <a:ln>
            <a:noFill/>
          </a:ln>
          <a:effectLst>
            <a:softEdge rad="317500"/>
          </a:effectLst>
        </p:spPr>
      </p:pic>
    </p:spTree>
    <p:extLst>
      <p:ext uri="{BB962C8B-B14F-4D97-AF65-F5344CB8AC3E}">
        <p14:creationId xmlns:p14="http://schemas.microsoft.com/office/powerpoint/2010/main" val="3619395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2100" b="1" dirty="0"/>
              <a:t>В группу риска родителей входят:</a:t>
            </a:r>
            <a:r>
              <a:rPr lang="ru-RU" sz="2100" dirty="0"/>
              <a:t/>
            </a:r>
            <a:br>
              <a:rPr lang="ru-RU" sz="2100" dirty="0"/>
            </a:br>
            <a:endParaRPr lang="ru-RU" sz="2100" dirty="0" smtClean="0"/>
          </a:p>
          <a:p>
            <a:r>
              <a:rPr lang="ru-RU" sz="2100" dirty="0" smtClean="0"/>
              <a:t>люди</a:t>
            </a:r>
            <a:r>
              <a:rPr lang="ru-RU" sz="2100" dirty="0"/>
              <a:t>, которые сами подвергались насилию в </a:t>
            </a:r>
            <a:r>
              <a:rPr lang="ru-RU" sz="2100" dirty="0" smtClean="0"/>
              <a:t>детстве;</a:t>
            </a:r>
          </a:p>
          <a:p>
            <a:r>
              <a:rPr lang="ru-RU" sz="2100" dirty="0" smtClean="0"/>
              <a:t>люди</a:t>
            </a:r>
            <a:r>
              <a:rPr lang="ru-RU" sz="2100" dirty="0"/>
              <a:t>, которые страдают психическими расстройствами (депрессия, шизофрения, эпилепсия</a:t>
            </a:r>
            <a:r>
              <a:rPr lang="ru-RU" sz="2100" dirty="0" smtClean="0"/>
              <a:t>);</a:t>
            </a:r>
          </a:p>
          <a:p>
            <a:r>
              <a:rPr lang="ru-RU" sz="2100" dirty="0" smtClean="0"/>
              <a:t>люди</a:t>
            </a:r>
            <a:r>
              <a:rPr lang="ru-RU" sz="2100" dirty="0"/>
              <a:t>, злоупотребляющие алкоголем и </a:t>
            </a:r>
            <a:r>
              <a:rPr lang="ru-RU" sz="2100" dirty="0" smtClean="0"/>
              <a:t>наркотиками;</a:t>
            </a:r>
          </a:p>
          <a:p>
            <a:r>
              <a:rPr lang="ru-RU" sz="2100" dirty="0" smtClean="0"/>
              <a:t>испытывающие </a:t>
            </a:r>
            <a:r>
              <a:rPr lang="ru-RU" sz="2100" dirty="0"/>
              <a:t>экономические и социальные </a:t>
            </a:r>
            <a:r>
              <a:rPr lang="ru-RU" sz="2100" dirty="0" smtClean="0"/>
              <a:t>трудности;</a:t>
            </a:r>
          </a:p>
          <a:p>
            <a:r>
              <a:rPr lang="ru-RU" sz="2100" dirty="0" smtClean="0"/>
              <a:t>молодые </a:t>
            </a:r>
            <a:r>
              <a:rPr lang="ru-RU" sz="2100" dirty="0"/>
              <a:t>матери (до 18 лет</a:t>
            </a:r>
            <a:r>
              <a:rPr lang="ru-RU" sz="2100" dirty="0" smtClean="0"/>
              <a:t>);</a:t>
            </a:r>
          </a:p>
          <a:p>
            <a:r>
              <a:rPr lang="ru-RU" sz="2100" dirty="0" smtClean="0"/>
              <a:t>семьи </a:t>
            </a:r>
            <a:r>
              <a:rPr lang="ru-RU" sz="2100" dirty="0"/>
              <a:t>со сложным психологическим климатом.</a:t>
            </a:r>
            <a:r>
              <a:rPr lang="ru-RU" sz="1600" dirty="0"/>
              <a:t/>
            </a:r>
            <a:br>
              <a:rPr lang="ru-RU" sz="1600" dirty="0"/>
            </a:br>
            <a:endParaRPr lang="ru-RU" sz="16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 smtClean="0"/>
              <a:t>В </a:t>
            </a:r>
            <a:r>
              <a:rPr lang="ru-RU" sz="1600" b="1" dirty="0"/>
              <a:t>группу риска детей входят:</a:t>
            </a:r>
            <a:r>
              <a:rPr lang="ru-RU" sz="1600" dirty="0"/>
              <a:t/>
            </a:r>
            <a:br>
              <a:rPr lang="ru-RU" sz="1600" dirty="0"/>
            </a:br>
            <a:endParaRPr lang="ru-RU" sz="1600" dirty="0" smtClean="0"/>
          </a:p>
          <a:p>
            <a:r>
              <a:rPr lang="ru-RU" sz="1600" dirty="0" smtClean="0"/>
              <a:t>дети </a:t>
            </a:r>
            <a:r>
              <a:rPr lang="ru-RU" sz="1600" dirty="0"/>
              <a:t>младенческого и раннего возраста, отличающиеся беспокойностью и </a:t>
            </a:r>
            <a:r>
              <a:rPr lang="ru-RU" sz="1600" dirty="0" smtClean="0"/>
              <a:t>раздражительностью;</a:t>
            </a:r>
          </a:p>
          <a:p>
            <a:r>
              <a:rPr lang="ru-RU" sz="1600" dirty="0" smtClean="0"/>
              <a:t>дети </a:t>
            </a:r>
            <a:r>
              <a:rPr lang="ru-RU" sz="1600" dirty="0"/>
              <a:t>с физическими и психическими отклонениями; </a:t>
            </a:r>
            <a:r>
              <a:rPr lang="ru-RU" sz="1600" dirty="0" smtClean="0"/>
              <a:t>у</a:t>
            </a:r>
          </a:p>
          <a:p>
            <a:r>
              <a:rPr lang="ru-RU" sz="1600" dirty="0" smtClean="0"/>
              <a:t>дети </a:t>
            </a:r>
            <a:r>
              <a:rPr lang="ru-RU" sz="1600" dirty="0"/>
              <a:t>с </a:t>
            </a:r>
            <a:r>
              <a:rPr lang="ru-RU" sz="1600" dirty="0" err="1"/>
              <a:t>гиперактивным</a:t>
            </a:r>
            <a:r>
              <a:rPr lang="ru-RU" sz="1600" dirty="0"/>
              <a:t> и импульсивным </a:t>
            </a:r>
            <a:r>
              <a:rPr lang="ru-RU" sz="1600" dirty="0" smtClean="0"/>
              <a:t>поведением.</a:t>
            </a:r>
          </a:p>
          <a:p>
            <a:endParaRPr lang="ru-RU" sz="1600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81000" y="980728"/>
            <a:ext cx="8229600" cy="346050"/>
          </a:xfrm>
        </p:spPr>
        <p:txBody>
          <a:bodyPr>
            <a:normAutofit fontScale="90000"/>
          </a:bodyPr>
          <a:lstStyle/>
          <a:p>
            <a:r>
              <a:rPr lang="ru-RU" sz="4000" b="1" i="1" dirty="0" smtClean="0"/>
              <a:t/>
            </a:r>
            <a:br>
              <a:rPr lang="ru-RU" sz="4000" b="1" i="1" dirty="0" smtClean="0"/>
            </a:br>
            <a:r>
              <a:rPr lang="ru-RU" sz="4000" b="1" i="1" dirty="0" smtClean="0"/>
              <a:t>Психологические факторы </a:t>
            </a:r>
            <a:r>
              <a:rPr lang="ru-RU" sz="4000" b="1" i="1" dirty="0"/>
              <a:t>риска </a:t>
            </a:r>
            <a:r>
              <a:rPr lang="ru-RU" sz="4000" b="1" i="1" dirty="0" smtClean="0"/>
              <a:t> </a:t>
            </a:r>
            <a:r>
              <a:rPr lang="ru-RU" sz="4000" b="1" i="1" dirty="0"/>
              <a:t>для детей и родителей по возникновению </a:t>
            </a:r>
            <a:r>
              <a:rPr lang="ru-RU" sz="4000" b="1" i="1" dirty="0" smtClean="0"/>
              <a:t>насилия.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6" name="Рисунок 5" descr="Речичане, это важно знать. Психологическое насилие: «Ты меня не ...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25144"/>
            <a:ext cx="3168352" cy="2132856"/>
          </a:xfrm>
          <a:prstGeom prst="rect">
            <a:avLst/>
          </a:prstGeom>
          <a:noFill/>
          <a:ln>
            <a:noFill/>
          </a:ln>
          <a:effectLst>
            <a:softEdge rad="317500"/>
          </a:effectLst>
        </p:spPr>
      </p:pic>
      <p:pic>
        <p:nvPicPr>
          <p:cNvPr id="7" name="Рисунок 6" descr="Гиперактивный ребенок. Консультация для родителей ДОУ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963" y="4545569"/>
            <a:ext cx="3888432" cy="2304256"/>
          </a:xfrm>
          <a:prstGeom prst="rect">
            <a:avLst/>
          </a:prstGeom>
          <a:noFill/>
          <a:ln>
            <a:noFill/>
          </a:ln>
          <a:effectLst>
            <a:softEdge rad="317500"/>
          </a:effectLst>
        </p:spPr>
      </p:pic>
    </p:spTree>
    <p:extLst>
      <p:ext uri="{BB962C8B-B14F-4D97-AF65-F5344CB8AC3E}">
        <p14:creationId xmlns:p14="http://schemas.microsoft.com/office/powerpoint/2010/main" val="2173057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i="1" dirty="0" smtClean="0"/>
              <a:t> </a:t>
            </a:r>
            <a:r>
              <a:rPr lang="ru-RU" sz="3600" b="1" i="1" dirty="0"/>
              <a:t>ФОРМЫ ЖЕСТОКОГО ОБРАЩЕНИЯ С ДЕТЬМИ:</a:t>
            </a:r>
            <a:br>
              <a:rPr lang="ru-RU" sz="3600" b="1" i="1" dirty="0"/>
            </a:br>
            <a:endParaRPr lang="ru-RU" sz="3600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Эмоциональное </a:t>
            </a:r>
            <a:r>
              <a:rPr lang="ru-RU" dirty="0"/>
              <a:t>(психологическое) насилие.</a:t>
            </a:r>
          </a:p>
          <a:p>
            <a:pPr lvl="0"/>
            <a:r>
              <a:rPr lang="ru-RU" dirty="0"/>
              <a:t>Физическое насилие.</a:t>
            </a:r>
          </a:p>
          <a:p>
            <a:pPr lvl="0"/>
            <a:r>
              <a:rPr lang="ru-RU" dirty="0"/>
              <a:t>Сексуальное насилие.</a:t>
            </a:r>
          </a:p>
          <a:p>
            <a:pPr lvl="0"/>
            <a:r>
              <a:rPr lang="ru-RU" dirty="0"/>
              <a:t>Пренебрежение (заброшенность, беспризорность).</a:t>
            </a:r>
          </a:p>
          <a:p>
            <a:endParaRPr lang="ru-RU" dirty="0"/>
          </a:p>
        </p:txBody>
      </p:sp>
      <p:sp>
        <p:nvSpPr>
          <p:cNvPr id="4" name="AutoShape 2" descr="Как распознать первые признаки шизофрении и что делать, если вы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076" name="Picture 4" descr="Презентация PowerPoi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717032"/>
            <a:ext cx="4272475" cy="3024336"/>
          </a:xfrm>
          <a:prstGeom prst="rect">
            <a:avLst/>
          </a:prstGeom>
          <a:noFill/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3601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43808" y="260648"/>
            <a:ext cx="7643192" cy="1143000"/>
          </a:xfrm>
        </p:spPr>
        <p:txBody>
          <a:bodyPr>
            <a:normAutofit fontScale="90000"/>
          </a:bodyPr>
          <a:lstStyle/>
          <a:p>
            <a:r>
              <a:rPr lang="ru-RU" sz="4000" b="1" i="1" dirty="0" smtClean="0"/>
              <a:t/>
            </a:r>
            <a:br>
              <a:rPr lang="ru-RU" sz="4000" b="1" i="1" dirty="0" smtClean="0"/>
            </a:br>
            <a:r>
              <a:rPr lang="ru-RU" sz="4000" b="1" i="1" dirty="0" smtClean="0"/>
              <a:t/>
            </a:r>
            <a:br>
              <a:rPr lang="ru-RU" sz="4000" b="1" i="1" dirty="0" smtClean="0"/>
            </a:br>
            <a:r>
              <a:rPr lang="ru-RU" sz="4000" b="1" i="1" dirty="0" smtClean="0"/>
              <a:t>ЭМОЦИОНАЛЬНОЕ </a:t>
            </a:r>
            <a:r>
              <a:rPr lang="ru-RU" sz="4000" b="1" i="1" dirty="0"/>
              <a:t>(ПСИХОЛОГИЧЕСКОЕ) </a:t>
            </a:r>
            <a:r>
              <a:rPr lang="ru-RU" sz="4000" b="1" i="1" dirty="0" smtClean="0"/>
              <a:t/>
            </a:r>
            <a:br>
              <a:rPr lang="ru-RU" sz="4000" b="1" i="1" dirty="0" smtClean="0"/>
            </a:br>
            <a:r>
              <a:rPr lang="ru-RU" sz="4000" b="1" i="1" dirty="0" smtClean="0"/>
              <a:t>НАСИЛИЕ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b="1" dirty="0" smtClean="0"/>
              <a:t> </a:t>
            </a:r>
          </a:p>
          <a:p>
            <a:endParaRPr lang="ru-RU" b="1" dirty="0"/>
          </a:p>
          <a:p>
            <a:r>
              <a:rPr lang="ru-RU" b="1" dirty="0" smtClean="0"/>
              <a:t>хронические </a:t>
            </a:r>
            <a:r>
              <a:rPr lang="ru-RU" b="1" dirty="0"/>
              <a:t>формы поведения, при которых ребёнка унижают, оскорбляют, высмеивают, тем самым нарушая нормальное развитие его эмоциональной сферы. Психологическое насилие </a:t>
            </a:r>
            <a:r>
              <a:rPr lang="ru-RU" b="1" dirty="0" smtClean="0"/>
              <a:t>включает </a:t>
            </a:r>
            <a:r>
              <a:rPr lang="ru-RU" b="1" dirty="0"/>
              <a:t>в себя продолжающееся, длительное и распространяющееся поведение</a:t>
            </a:r>
            <a:r>
              <a:rPr lang="ru-RU" dirty="0"/>
              <a:t>.</a:t>
            </a:r>
          </a:p>
        </p:txBody>
      </p:sp>
      <p:pic>
        <p:nvPicPr>
          <p:cNvPr id="5" name="Рисунок 4" descr="Домашнее психологическое насилие или когда слова ранят больнее ударов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20" y="29700"/>
            <a:ext cx="3672408" cy="2708920"/>
          </a:xfrm>
          <a:prstGeom prst="rect">
            <a:avLst/>
          </a:prstGeom>
          <a:noFill/>
          <a:ln>
            <a:noFill/>
          </a:ln>
          <a:effectLst>
            <a:softEdge rad="317500"/>
          </a:effectLst>
        </p:spPr>
      </p:pic>
    </p:spTree>
    <p:extLst>
      <p:ext uri="{BB962C8B-B14F-4D97-AF65-F5344CB8AC3E}">
        <p14:creationId xmlns:p14="http://schemas.microsoft.com/office/powerpoint/2010/main" val="994754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i="1" dirty="0"/>
              <a:t>ФИЗИЧЕСКОЕ НАСИЛИЕ</a:t>
            </a:r>
            <a:br>
              <a:rPr lang="ru-RU" sz="3600" b="1" i="1" dirty="0"/>
            </a:br>
            <a:endParaRPr lang="ru-RU" sz="3600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                      любое </a:t>
            </a:r>
            <a:r>
              <a:rPr lang="ru-RU" dirty="0"/>
              <a:t>неслучайное </a:t>
            </a:r>
            <a:r>
              <a:rPr lang="ru-RU" dirty="0" smtClean="0"/>
              <a:t>                       		       нанесение </a:t>
            </a:r>
            <a:r>
              <a:rPr lang="ru-RU" dirty="0"/>
              <a:t>телесных повреждений ребёнку в возрасте до 18 лет родителем или лицом, осуществляющим опеку. К физическому насилию относят также случаи, когда родители умышленно не предотвращают возможности причинении телесных повреждений</a:t>
            </a:r>
            <a:r>
              <a:rPr lang="ru-RU" dirty="0" smtClean="0"/>
              <a:t>.</a:t>
            </a:r>
            <a:endParaRPr lang="ru-RU" dirty="0"/>
          </a:p>
          <a:p>
            <a:endParaRPr lang="ru-RU" dirty="0"/>
          </a:p>
        </p:txBody>
      </p:sp>
      <p:pic>
        <p:nvPicPr>
          <p:cNvPr id="4" name="Рисунок 3" descr="10 вещей, которые портят вашу жизнь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111" y="116632"/>
            <a:ext cx="2800350" cy="2800350"/>
          </a:xfrm>
          <a:prstGeom prst="rect">
            <a:avLst/>
          </a:prstGeom>
          <a:noFill/>
          <a:ln>
            <a:noFill/>
          </a:ln>
          <a:effectLst>
            <a:softEdge rad="317500"/>
          </a:effectLst>
        </p:spPr>
      </p:pic>
    </p:spTree>
    <p:extLst>
      <p:ext uri="{BB962C8B-B14F-4D97-AF65-F5344CB8AC3E}">
        <p14:creationId xmlns:p14="http://schemas.microsoft.com/office/powerpoint/2010/main" val="21739887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СЕКСУАЛЬНОЕ НАСИЛИЕ –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использование </a:t>
            </a:r>
            <a:r>
              <a:rPr lang="ru-RU" b="1" dirty="0"/>
              <a:t>ребёнка и подростка другим лицом для получения сексуального удовлетворения</a:t>
            </a:r>
            <a:r>
              <a:rPr lang="ru-RU" dirty="0"/>
              <a:t>.</a:t>
            </a:r>
            <a:br>
              <a:rPr lang="ru-RU" dirty="0"/>
            </a:br>
            <a:endParaRPr lang="ru-RU" dirty="0"/>
          </a:p>
          <a:p>
            <a:endParaRPr lang="ru-RU" dirty="0"/>
          </a:p>
        </p:txBody>
      </p:sp>
      <p:pic>
        <p:nvPicPr>
          <p:cNvPr id="4" name="Рисунок 3" descr="Как сексуальное насилие в детстве влияет на беременность, роды и ...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3141573"/>
            <a:ext cx="4352503" cy="3716427"/>
          </a:xfrm>
          <a:prstGeom prst="rect">
            <a:avLst/>
          </a:prstGeom>
          <a:noFill/>
          <a:ln>
            <a:noFill/>
          </a:ln>
          <a:effectLst>
            <a:softEdge rad="317500"/>
          </a:effectLst>
        </p:spPr>
      </p:pic>
    </p:spTree>
    <p:extLst>
      <p:ext uri="{BB962C8B-B14F-4D97-AF65-F5344CB8AC3E}">
        <p14:creationId xmlns:p14="http://schemas.microsoft.com/office/powerpoint/2010/main" val="37584380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 </a:t>
            </a:r>
            <a:r>
              <a:rPr lang="ru-RU" dirty="0"/>
              <a:t>ДИАГНОСТИКА СЕКСУАЛЬНОГО НАСИЛИЯ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Внешние показатели:</a:t>
            </a:r>
          </a:p>
          <a:p>
            <a:pPr lvl="0"/>
            <a:r>
              <a:rPr lang="ru-RU" dirty="0"/>
              <a:t>Порванное, запачканное или окровавленное нижнее белье.</a:t>
            </a:r>
          </a:p>
          <a:p>
            <a:pPr lvl="0"/>
            <a:r>
              <a:rPr lang="ru-RU" dirty="0"/>
              <a:t>Трудности при ходьбе и сидении.</a:t>
            </a:r>
          </a:p>
          <a:p>
            <a:pPr lvl="0"/>
            <a:r>
              <a:rPr lang="ru-RU" dirty="0"/>
              <a:t>Жалобы на боль в области половых органов, боли в животе непонятного происхождения, головная боль.</a:t>
            </a:r>
          </a:p>
          <a:p>
            <a:pPr lvl="0"/>
            <a:r>
              <a:rPr lang="ru-RU" dirty="0"/>
              <a:t>Опухоль или раздражение в области половых органов.</a:t>
            </a:r>
          </a:p>
          <a:p>
            <a:pPr lvl="0"/>
            <a:r>
              <a:rPr lang="ru-RU" dirty="0"/>
              <a:t>Синяки на внешних половых органах.</a:t>
            </a:r>
          </a:p>
          <a:p>
            <a:pPr lvl="0"/>
            <a:r>
              <a:rPr lang="ru-RU" dirty="0"/>
              <a:t>Кровотечение из половых органов.</a:t>
            </a:r>
          </a:p>
          <a:p>
            <a:pPr lvl="0"/>
            <a:r>
              <a:rPr lang="ru-RU" dirty="0"/>
              <a:t>Выделение из половых органов.</a:t>
            </a:r>
          </a:p>
          <a:p>
            <a:pPr lvl="0"/>
            <a:r>
              <a:rPr lang="ru-RU" dirty="0"/>
              <a:t>Гематомы на груди, ягодицах, нижней части живота, бедрах.</a:t>
            </a:r>
          </a:p>
          <a:p>
            <a:pPr lvl="0"/>
            <a:r>
              <a:rPr lang="ru-RU" dirty="0"/>
              <a:t>Следы спермы на одежде, коже и в области половых органов, бёдер.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79874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b="1" dirty="0"/>
              <a:t>ПРЕНЕБРЕЖЕНИЕ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форма </a:t>
            </a:r>
            <a:r>
              <a:rPr lang="ru-RU" b="1" dirty="0"/>
              <a:t>жестокого </a:t>
            </a:r>
            <a:r>
              <a:rPr lang="ru-RU" b="1" dirty="0" smtClean="0"/>
              <a:t>обращения</a:t>
            </a:r>
          </a:p>
          <a:p>
            <a:r>
              <a:rPr lang="ru-RU" b="1" dirty="0" smtClean="0"/>
              <a:t> </a:t>
            </a:r>
            <a:r>
              <a:rPr lang="ru-RU" b="1" dirty="0"/>
              <a:t>с детьми, при </a:t>
            </a:r>
            <a:r>
              <a:rPr lang="ru-RU" b="1" dirty="0" smtClean="0"/>
              <a:t>которой</a:t>
            </a:r>
          </a:p>
          <a:p>
            <a:r>
              <a:rPr lang="ru-RU" b="1" dirty="0" smtClean="0"/>
              <a:t> </a:t>
            </a:r>
            <a:r>
              <a:rPr lang="ru-RU" b="1" dirty="0"/>
              <a:t>родителями или </a:t>
            </a:r>
            <a:r>
              <a:rPr lang="ru-RU" b="1" dirty="0" smtClean="0"/>
              <a:t>опекунами</a:t>
            </a:r>
          </a:p>
          <a:p>
            <a:r>
              <a:rPr lang="ru-RU" b="1" dirty="0" smtClean="0"/>
              <a:t> </a:t>
            </a:r>
            <a:r>
              <a:rPr lang="ru-RU" b="1" dirty="0"/>
              <a:t>не обеспечиваются элементарные нужды ребёнка, такие, как еда, одежда, образование и забота о здоровье</a:t>
            </a:r>
            <a:r>
              <a:rPr lang="ru-RU" dirty="0" smtClean="0"/>
              <a:t>.</a:t>
            </a:r>
            <a:endParaRPr lang="ru-RU" dirty="0"/>
          </a:p>
          <a:p>
            <a:endParaRPr lang="ru-RU" dirty="0"/>
          </a:p>
        </p:txBody>
      </p:sp>
      <p:pic>
        <p:nvPicPr>
          <p:cNvPr id="4" name="Рисунок 3" descr="родительский отпуск скачать бесплатно - Nintendo игрокам испытать ...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5452" y="7996"/>
            <a:ext cx="2908548" cy="3672408"/>
          </a:xfrm>
          <a:prstGeom prst="rect">
            <a:avLst/>
          </a:prstGeom>
          <a:noFill/>
          <a:ln>
            <a:noFill/>
          </a:ln>
          <a:effectLst>
            <a:softEdge rad="317500"/>
          </a:effectLst>
        </p:spPr>
      </p:pic>
    </p:spTree>
    <p:extLst>
      <p:ext uri="{BB962C8B-B14F-4D97-AF65-F5344CB8AC3E}">
        <p14:creationId xmlns:p14="http://schemas.microsoft.com/office/powerpoint/2010/main" val="179695508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882</Words>
  <Application>Microsoft Office PowerPoint</Application>
  <PresentationFormat>Экран (4:3)</PresentationFormat>
  <Paragraphs>108</Paragraphs>
  <Slides>17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0" baseType="lpstr">
      <vt:lpstr>Arial</vt:lpstr>
      <vt:lpstr>Calibri</vt:lpstr>
      <vt:lpstr>Тема Office</vt:lpstr>
      <vt:lpstr>Жестокое обращение с детьми: что это                  такое?  </vt:lpstr>
      <vt:lpstr>Понятие «жестокое обращение с детьми» представлено в Декларации прав ребенка и подразумевает причинение вреда состоянию здоровья ребенка во всех его проявлениях.  </vt:lpstr>
      <vt:lpstr> Психологические факторы риска  для детей и родителей по возникновению насилия.  </vt:lpstr>
      <vt:lpstr> ФОРМЫ ЖЕСТОКОГО ОБРАЩЕНИЯ С ДЕТЬМИ: </vt:lpstr>
      <vt:lpstr>  ЭМОЦИОНАЛЬНОЕ (ПСИХОЛОГИЧЕСКОЕ)  НАСИЛИЕ </vt:lpstr>
      <vt:lpstr>ФИЗИЧЕСКОЕ НАСИЛИЕ </vt:lpstr>
      <vt:lpstr>СЕКСУАЛЬНОЕ НАСИЛИЕ – </vt:lpstr>
      <vt:lpstr>  ДИАГНОСТИКА СЕКСУАЛЬНОГО НАСИЛИЯ </vt:lpstr>
      <vt:lpstr>ПРЕНЕБРЕЖЕНИЕ</vt:lpstr>
      <vt:lpstr>Презентация PowerPoint</vt:lpstr>
      <vt:lpstr>Презентация PowerPoint</vt:lpstr>
      <vt:lpstr> КАК РАСПОЗНАТЬ ФАКТ НАСИЛИЯ В СЕМЬЕ? </vt:lpstr>
      <vt:lpstr>Признаки  поведения родителей, свидетельствующих о жестоком обращении с детьми</vt:lpstr>
      <vt:lpstr>КАК РЕАГИРОВАТЬ?</vt:lpstr>
      <vt:lpstr>Памятка педагогу</vt:lpstr>
      <vt:lpstr>Процедура сообщения о насилии над ребёнком в семье: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Жестокое обращение с детьми: что это такое? </dc:title>
  <dc:creator>astr</dc:creator>
  <cp:lastModifiedBy>Daoist</cp:lastModifiedBy>
  <cp:revision>13</cp:revision>
  <dcterms:created xsi:type="dcterms:W3CDTF">2020-08-12T14:26:38Z</dcterms:created>
  <dcterms:modified xsi:type="dcterms:W3CDTF">2021-02-23T05:34:02Z</dcterms:modified>
</cp:coreProperties>
</file>